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Arial Narrow"/>
      <p:regular r:id="rId24"/>
      <p:bold r:id="rId25"/>
      <p:italic r:id="rId26"/>
      <p:boldItalic r:id="rId27"/>
    </p:embeddedFont>
    <p:embeddedFont>
      <p:font typeface="Lilita One"/>
      <p:regular r:id="rId28"/>
    </p:embeddedFont>
    <p:embeddedFont>
      <p:font typeface="Open Sans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gR8C6pjTZN0jRXhYDb4RcuuGw8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alNarr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Narrow-italic.fntdata"/><Relationship Id="rId25" Type="http://schemas.openxmlformats.org/officeDocument/2006/relationships/font" Target="fonts/ArialNarrow-bold.fntdata"/><Relationship Id="rId28" Type="http://schemas.openxmlformats.org/officeDocument/2006/relationships/font" Target="fonts/LilitaOne-regular.fntdata"/><Relationship Id="rId27" Type="http://schemas.openxmlformats.org/officeDocument/2006/relationships/font" Target="fonts/ArialNarr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8.jpg"/><Relationship Id="rId8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.jp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5211586" y="1258100"/>
            <a:ext cx="5051575" cy="8543891"/>
          </a:xfrm>
          <a:custGeom>
            <a:rect b="b" l="l" r="r" t="t"/>
            <a:pathLst>
              <a:path extrusionOk="0" h="8543891" w="5051575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-784785" y="5530045"/>
            <a:ext cx="19274505" cy="9010831"/>
          </a:xfrm>
          <a:custGeom>
            <a:rect b="b" l="l" r="r" t="t"/>
            <a:pathLst>
              <a:path extrusionOk="0" h="9010831" w="19274505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-3087507" y="601646"/>
            <a:ext cx="6757559" cy="5414494"/>
          </a:xfrm>
          <a:custGeom>
            <a:rect b="b" l="l" r="r" t="t"/>
            <a:pathLst>
              <a:path extrusionOk="0" h="5414494" w="6757559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854244" y="755900"/>
            <a:ext cx="9996443" cy="1564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82" u="none" cap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Project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5229443" y="5530045"/>
            <a:ext cx="8621244" cy="146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38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Presented by Team_Innova_Trio</a:t>
            </a:r>
            <a:endParaRPr b="0" i="0" sz="4238" u="none" cap="none" strike="noStrike">
              <a:solidFill>
                <a:srgbClr val="00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88245" y="2153001"/>
            <a:ext cx="1080974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Shopner Bangladesh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047320" y="3553338"/>
            <a:ext cx="59506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 Centralized Database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55" name="Google Shape;255;p10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256" name="Google Shape;256;p10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0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0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259" name="Google Shape;25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4600" y="1270944"/>
            <a:ext cx="13543049" cy="791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65" name="Google Shape;265;p11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266" name="Google Shape;266;p11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11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11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269" name="Google Shape;26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1031" y="1943100"/>
            <a:ext cx="15097503" cy="71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75" name="Google Shape;275;p12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276" name="Google Shape;276;p12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2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2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279" name="Google Shape;27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4600" y="1614948"/>
            <a:ext cx="13312547" cy="839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85" name="Google Shape;285;p13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286" name="Google Shape;286;p13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3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3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5526" y="1943100"/>
            <a:ext cx="14689874" cy="7533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95" name="Google Shape;295;p14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296" name="Google Shape;296;p14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4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4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1698698"/>
            <a:ext cx="14565216" cy="781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305" name="Google Shape;305;p15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306" name="Google Shape;306;p15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5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5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309" name="Google Shape;30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0696" y="1409700"/>
            <a:ext cx="15288104" cy="84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315" name="Google Shape;315;p16"/>
          <p:cNvSpPr/>
          <p:nvPr/>
        </p:nvSpPr>
        <p:spPr>
          <a:xfrm>
            <a:off x="-254521" y="2564506"/>
            <a:ext cx="19306203" cy="8620083"/>
          </a:xfrm>
          <a:custGeom>
            <a:rect b="b" l="l" r="r" t="t"/>
            <a:pathLst>
              <a:path extrusionOk="0"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251" l="0" r="-44131" t="0"/>
            </a:stretch>
          </a:blipFill>
          <a:ln>
            <a:noFill/>
          </a:ln>
        </p:spPr>
      </p:sp>
      <p:sp>
        <p:nvSpPr>
          <p:cNvPr id="316" name="Google Shape;316;p16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6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6"/>
          <p:cNvSpPr txBox="1"/>
          <p:nvPr/>
        </p:nvSpPr>
        <p:spPr>
          <a:xfrm>
            <a:off x="4038600" y="384634"/>
            <a:ext cx="9519785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Some Query</a:t>
            </a:r>
            <a:endParaRPr/>
          </a:p>
        </p:txBody>
      </p:sp>
      <p:pic>
        <p:nvPicPr>
          <p:cNvPr id="319" name="Google Shape;31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9332" y="1776101"/>
            <a:ext cx="14894668" cy="8126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325" name="Google Shape;325;p17"/>
          <p:cNvSpPr/>
          <p:nvPr/>
        </p:nvSpPr>
        <p:spPr>
          <a:xfrm>
            <a:off x="-268992" y="4128100"/>
            <a:ext cx="19184045" cy="9314518"/>
          </a:xfrm>
          <a:custGeom>
            <a:rect b="b" l="l" r="r" t="t"/>
            <a:pathLst>
              <a:path extrusionOk="0" h="9314518" w="19184045">
                <a:moveTo>
                  <a:pt x="0" y="0"/>
                </a:moveTo>
                <a:lnTo>
                  <a:pt x="19184046" y="0"/>
                </a:lnTo>
                <a:lnTo>
                  <a:pt x="19184046" y="9314518"/>
                </a:lnTo>
                <a:lnTo>
                  <a:pt x="0" y="9314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6" name="Google Shape;326;p17"/>
          <p:cNvGrpSpPr/>
          <p:nvPr/>
        </p:nvGrpSpPr>
        <p:grpSpPr>
          <a:xfrm>
            <a:off x="381001" y="2375908"/>
            <a:ext cx="17373600" cy="6958592"/>
            <a:chOff x="0" y="-38100"/>
            <a:chExt cx="3298562" cy="1405753"/>
          </a:xfrm>
        </p:grpSpPr>
        <p:sp>
          <p:nvSpPr>
            <p:cNvPr id="327" name="Google Shape;327;p17"/>
            <p:cNvSpPr/>
            <p:nvPr/>
          </p:nvSpPr>
          <p:spPr>
            <a:xfrm>
              <a:off x="0" y="0"/>
              <a:ext cx="3298561" cy="1367653"/>
            </a:xfrm>
            <a:custGeom>
              <a:rect b="b" l="l" r="r" t="t"/>
              <a:pathLst>
                <a:path extrusionOk="0" h="1367653" w="3298561">
                  <a:moveTo>
                    <a:pt x="18491" y="0"/>
                  </a:moveTo>
                  <a:lnTo>
                    <a:pt x="3280071" y="0"/>
                  </a:lnTo>
                  <a:cubicBezTo>
                    <a:pt x="3284975" y="0"/>
                    <a:pt x="3289678" y="1948"/>
                    <a:pt x="3293146" y="5416"/>
                  </a:cubicBezTo>
                  <a:cubicBezTo>
                    <a:pt x="3296613" y="8884"/>
                    <a:pt x="3298561" y="13587"/>
                    <a:pt x="3298561" y="18491"/>
                  </a:cubicBezTo>
                  <a:lnTo>
                    <a:pt x="3298561" y="1349162"/>
                  </a:lnTo>
                  <a:cubicBezTo>
                    <a:pt x="3298561" y="1354066"/>
                    <a:pt x="3296613" y="1358769"/>
                    <a:pt x="3293146" y="1362237"/>
                  </a:cubicBezTo>
                  <a:cubicBezTo>
                    <a:pt x="3289678" y="1365705"/>
                    <a:pt x="3284975" y="1367653"/>
                    <a:pt x="3280071" y="1367653"/>
                  </a:cubicBezTo>
                  <a:lnTo>
                    <a:pt x="18491" y="1367653"/>
                  </a:lnTo>
                  <a:cubicBezTo>
                    <a:pt x="13587" y="1367653"/>
                    <a:pt x="8884" y="1365705"/>
                    <a:pt x="5416" y="1362237"/>
                  </a:cubicBezTo>
                  <a:cubicBezTo>
                    <a:pt x="1948" y="1358769"/>
                    <a:pt x="0" y="1354066"/>
                    <a:pt x="0" y="1349162"/>
                  </a:cubicBezTo>
                  <a:lnTo>
                    <a:pt x="0" y="18491"/>
                  </a:lnTo>
                  <a:cubicBezTo>
                    <a:pt x="0" y="13587"/>
                    <a:pt x="1948" y="8884"/>
                    <a:pt x="5416" y="5416"/>
                  </a:cubicBezTo>
                  <a:cubicBezTo>
                    <a:pt x="8884" y="1948"/>
                    <a:pt x="13587" y="0"/>
                    <a:pt x="18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 txBox="1"/>
            <p:nvPr/>
          </p:nvSpPr>
          <p:spPr>
            <a:xfrm>
              <a:off x="0" y="-38100"/>
              <a:ext cx="3298562" cy="1405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17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7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7"/>
          <p:cNvSpPr txBox="1"/>
          <p:nvPr/>
        </p:nvSpPr>
        <p:spPr>
          <a:xfrm>
            <a:off x="4838009" y="803552"/>
            <a:ext cx="8611981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The Land is Life</a:t>
            </a:r>
            <a:endParaRPr/>
          </a:p>
        </p:txBody>
      </p:sp>
      <p:pic>
        <p:nvPicPr>
          <p:cNvPr id="332" name="Google Shape;3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399" y="2674186"/>
            <a:ext cx="8077201" cy="65079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5400" y="2674185"/>
            <a:ext cx="8686799" cy="65079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339" name="Google Shape;339;p18"/>
          <p:cNvSpPr/>
          <p:nvPr/>
        </p:nvSpPr>
        <p:spPr>
          <a:xfrm>
            <a:off x="15211586" y="1258100"/>
            <a:ext cx="5051575" cy="8543891"/>
          </a:xfrm>
          <a:custGeom>
            <a:rect b="b" l="l" r="r" t="t"/>
            <a:pathLst>
              <a:path extrusionOk="0" h="8543891" w="5051575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8"/>
          <p:cNvSpPr txBox="1"/>
          <p:nvPr/>
        </p:nvSpPr>
        <p:spPr>
          <a:xfrm>
            <a:off x="3873013" y="2762259"/>
            <a:ext cx="10541975" cy="2810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85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THANK</a:t>
            </a:r>
            <a:endParaRPr/>
          </a:p>
          <a:p>
            <a:pPr indent="0" lvl="0" marL="0" marR="0" rtl="0" algn="ctr">
              <a:lnSpc>
                <a:spcPct val="9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85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YOU</a:t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-784785" y="5530045"/>
            <a:ext cx="19274505" cy="9010831"/>
          </a:xfrm>
          <a:custGeom>
            <a:rect b="b" l="l" r="r" t="t"/>
            <a:pathLst>
              <a:path extrusionOk="0" h="9010831" w="19274505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18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18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8"/>
          <p:cNvSpPr/>
          <p:nvPr/>
        </p:nvSpPr>
        <p:spPr>
          <a:xfrm>
            <a:off x="-3087507" y="601646"/>
            <a:ext cx="6757559" cy="5414494"/>
          </a:xfrm>
          <a:custGeom>
            <a:rect b="b" l="l" r="r" t="t"/>
            <a:pathLst>
              <a:path extrusionOk="0" h="5414494" w="6757559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grpSp>
        <p:nvGrpSpPr>
          <p:cNvPr id="99" name="Google Shape;99;p2"/>
          <p:cNvGrpSpPr/>
          <p:nvPr/>
        </p:nvGrpSpPr>
        <p:grpSpPr>
          <a:xfrm>
            <a:off x="2635690" y="2852966"/>
            <a:ext cx="3507745" cy="4426532"/>
            <a:chOff x="0" y="-38100"/>
            <a:chExt cx="812800" cy="1025698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257167"/>
            </a:solidFill>
            <a:ln>
              <a:noFill/>
            </a:ln>
          </p:spPr>
        </p:sp>
        <p:sp>
          <p:nvSpPr>
            <p:cNvPr id="101" name="Google Shape;101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2483290" y="2700566"/>
            <a:ext cx="3507745" cy="4426532"/>
            <a:chOff x="0" y="-38100"/>
            <a:chExt cx="812800" cy="1025698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7537023" y="2852966"/>
            <a:ext cx="3507745" cy="4426532"/>
            <a:chOff x="0" y="-38100"/>
            <a:chExt cx="812800" cy="1025698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257167"/>
            </a:solidFill>
            <a:ln>
              <a:noFill/>
            </a:ln>
          </p:spPr>
        </p:sp>
        <p:sp>
          <p:nvSpPr>
            <p:cNvPr id="107" name="Google Shape;107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7384623" y="2700566"/>
            <a:ext cx="3507745" cy="4426532"/>
            <a:chOff x="0" y="-38100"/>
            <a:chExt cx="812800" cy="1025698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0" name="Google Shape;110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2438356" y="2852966"/>
            <a:ext cx="3507745" cy="4426532"/>
            <a:chOff x="0" y="-38100"/>
            <a:chExt cx="812800" cy="1025698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257167"/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2285956" y="2700566"/>
            <a:ext cx="3507745" cy="4426532"/>
            <a:chOff x="0" y="-38100"/>
            <a:chExt cx="812800" cy="1025698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12800" cy="987598"/>
            </a:xfrm>
            <a:custGeom>
              <a:rect b="b" l="l" r="r" t="t"/>
              <a:pathLst>
                <a:path extrusionOk="0" h="987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87598"/>
                  </a:lnTo>
                  <a:lnTo>
                    <a:pt x="0" y="9875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12800" cy="1025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"/>
          <p:cNvSpPr/>
          <p:nvPr/>
        </p:nvSpPr>
        <p:spPr>
          <a:xfrm>
            <a:off x="-330457" y="7951813"/>
            <a:ext cx="19175494" cy="4670374"/>
          </a:xfrm>
          <a:custGeom>
            <a:rect b="b" l="l" r="r" t="t"/>
            <a:pathLst>
              <a:path extrusionOk="0" h="4670374" w="19175494">
                <a:moveTo>
                  <a:pt x="0" y="0"/>
                </a:moveTo>
                <a:lnTo>
                  <a:pt x="19175494" y="0"/>
                </a:lnTo>
                <a:lnTo>
                  <a:pt x="19175494" y="4670374"/>
                </a:lnTo>
                <a:lnTo>
                  <a:pt x="0" y="467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037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 txBox="1"/>
          <p:nvPr/>
        </p:nvSpPr>
        <p:spPr>
          <a:xfrm>
            <a:off x="5576660" y="1166453"/>
            <a:ext cx="7134680" cy="95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OUR TEAM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2001140" y="6334645"/>
            <a:ext cx="4472046" cy="52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Md. Mizanur Rahman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6904495" y="6334645"/>
            <a:ext cx="4472046" cy="524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7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Shahid Al Mamim</a:t>
            </a:r>
            <a:endParaRPr b="1" sz="3207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1814814" y="6334645"/>
            <a:ext cx="4472046" cy="52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Lamia Akter Jesmin</a:t>
            </a:r>
            <a:endParaRPr b="1" sz="32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0003" y="3045907"/>
            <a:ext cx="3217397" cy="328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34141" y="3018249"/>
            <a:ext cx="3218170" cy="329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72286" y="3033702"/>
            <a:ext cx="3171914" cy="328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132" name="Google Shape;132;p3"/>
          <p:cNvSpPr/>
          <p:nvPr/>
        </p:nvSpPr>
        <p:spPr>
          <a:xfrm>
            <a:off x="2086514" y="6199721"/>
            <a:ext cx="17295702" cy="10886590"/>
          </a:xfrm>
          <a:custGeom>
            <a:rect b="b" l="l" r="r" t="t"/>
            <a:pathLst>
              <a:path extrusionOk="0" h="10886590" w="17295702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155290" y="2018445"/>
            <a:ext cx="8642688" cy="6260186"/>
            <a:chOff x="0" y="-38100"/>
            <a:chExt cx="2002648" cy="1450584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2002648" cy="1412484"/>
            </a:xfrm>
            <a:custGeom>
              <a:rect b="b" l="l" r="r" t="t"/>
              <a:pathLst>
                <a:path extrusionOk="0" h="1412484" w="2002648">
                  <a:moveTo>
                    <a:pt x="30456" y="0"/>
                  </a:moveTo>
                  <a:lnTo>
                    <a:pt x="1972191" y="0"/>
                  </a:lnTo>
                  <a:cubicBezTo>
                    <a:pt x="1980269" y="0"/>
                    <a:pt x="1988015" y="3209"/>
                    <a:pt x="1993727" y="8920"/>
                  </a:cubicBezTo>
                  <a:cubicBezTo>
                    <a:pt x="1999439" y="14632"/>
                    <a:pt x="2002648" y="22379"/>
                    <a:pt x="2002648" y="30456"/>
                  </a:cubicBezTo>
                  <a:lnTo>
                    <a:pt x="2002648" y="1382028"/>
                  </a:lnTo>
                  <a:cubicBezTo>
                    <a:pt x="2002648" y="1398848"/>
                    <a:pt x="1989012" y="1412484"/>
                    <a:pt x="1972191" y="1412484"/>
                  </a:cubicBezTo>
                  <a:lnTo>
                    <a:pt x="30456" y="1412484"/>
                  </a:lnTo>
                  <a:cubicBezTo>
                    <a:pt x="22379" y="1412484"/>
                    <a:pt x="14632" y="1409275"/>
                    <a:pt x="8920" y="1403564"/>
                  </a:cubicBezTo>
                  <a:cubicBezTo>
                    <a:pt x="3209" y="1397852"/>
                    <a:pt x="0" y="1390105"/>
                    <a:pt x="0" y="1382028"/>
                  </a:cubicBezTo>
                  <a:lnTo>
                    <a:pt x="0" y="30456"/>
                  </a:lnTo>
                  <a:cubicBezTo>
                    <a:pt x="0" y="13636"/>
                    <a:pt x="13636" y="0"/>
                    <a:pt x="30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0" y="-38100"/>
              <a:ext cx="2002648" cy="145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3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 txBox="1"/>
          <p:nvPr/>
        </p:nvSpPr>
        <p:spPr>
          <a:xfrm>
            <a:off x="1339018" y="1097785"/>
            <a:ext cx="8275234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Project Overview</a:t>
            </a:r>
            <a:endParaRPr sz="7458" u="none" strike="noStrike">
              <a:solidFill>
                <a:srgbClr val="257167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1610514" y="2516881"/>
            <a:ext cx="7732242" cy="5599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System for Village Development Planning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database system to assist government and investors in identifying underdeveloped villages.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Purpose: 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data-driven decisions for infrastructure, healthcare, education, and economic development.</a:t>
            </a:r>
            <a:endParaRPr/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Focus: 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and manage data on districts, upazilas, and villages for strategic resource allocation.</a:t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12135037" y="971490"/>
            <a:ext cx="8608171" cy="6897297"/>
          </a:xfrm>
          <a:custGeom>
            <a:rect b="b" l="l" r="r" t="t"/>
            <a:pathLst>
              <a:path extrusionOk="0" h="6897297" w="8608171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-268992" y="4128100"/>
            <a:ext cx="19184045" cy="9314518"/>
          </a:xfrm>
          <a:custGeom>
            <a:rect b="b" l="l" r="r" t="t"/>
            <a:pathLst>
              <a:path extrusionOk="0" h="9314518" w="19184045">
                <a:moveTo>
                  <a:pt x="0" y="0"/>
                </a:moveTo>
                <a:lnTo>
                  <a:pt x="19184046" y="0"/>
                </a:lnTo>
                <a:lnTo>
                  <a:pt x="19184046" y="9314518"/>
                </a:lnTo>
                <a:lnTo>
                  <a:pt x="0" y="9314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7" name="Google Shape;147;p4"/>
          <p:cNvGrpSpPr/>
          <p:nvPr/>
        </p:nvGrpSpPr>
        <p:grpSpPr>
          <a:xfrm>
            <a:off x="1630238" y="2400081"/>
            <a:ext cx="7334731" cy="6066709"/>
            <a:chOff x="0" y="-38100"/>
            <a:chExt cx="1699573" cy="1405753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1699573" cy="1367653"/>
            </a:xfrm>
            <a:custGeom>
              <a:rect b="b" l="l" r="r" t="t"/>
              <a:pathLst>
                <a:path extrusionOk="0" h="1367653" w="1699573">
                  <a:moveTo>
                    <a:pt x="35888" y="0"/>
                  </a:moveTo>
                  <a:lnTo>
                    <a:pt x="1663686" y="0"/>
                  </a:lnTo>
                  <a:cubicBezTo>
                    <a:pt x="1683506" y="0"/>
                    <a:pt x="1699573" y="16067"/>
                    <a:pt x="1699573" y="35888"/>
                  </a:cubicBezTo>
                  <a:lnTo>
                    <a:pt x="1699573" y="1331765"/>
                  </a:lnTo>
                  <a:cubicBezTo>
                    <a:pt x="1699573" y="1341283"/>
                    <a:pt x="1695792" y="1350411"/>
                    <a:pt x="1689062" y="1357142"/>
                  </a:cubicBezTo>
                  <a:cubicBezTo>
                    <a:pt x="1682332" y="1363872"/>
                    <a:pt x="1673204" y="1367653"/>
                    <a:pt x="1663686" y="1367653"/>
                  </a:cubicBezTo>
                  <a:lnTo>
                    <a:pt x="35888" y="1367653"/>
                  </a:lnTo>
                  <a:cubicBezTo>
                    <a:pt x="16067" y="1367653"/>
                    <a:pt x="0" y="1351585"/>
                    <a:pt x="0" y="1331765"/>
                  </a:cubicBezTo>
                  <a:lnTo>
                    <a:pt x="0" y="35888"/>
                  </a:lnTo>
                  <a:cubicBezTo>
                    <a:pt x="0" y="26370"/>
                    <a:pt x="3781" y="17241"/>
                    <a:pt x="10511" y="10511"/>
                  </a:cubicBezTo>
                  <a:cubicBezTo>
                    <a:pt x="17241" y="3781"/>
                    <a:pt x="26370" y="0"/>
                    <a:pt x="35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0" y="-38100"/>
              <a:ext cx="1699573" cy="1405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4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2" name="Google Shape;152;p4"/>
          <p:cNvGrpSpPr/>
          <p:nvPr/>
        </p:nvGrpSpPr>
        <p:grpSpPr>
          <a:xfrm>
            <a:off x="9323031" y="2409568"/>
            <a:ext cx="7334731" cy="6066709"/>
            <a:chOff x="0" y="-38100"/>
            <a:chExt cx="1699573" cy="1405753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1699573" cy="1367653"/>
            </a:xfrm>
            <a:custGeom>
              <a:rect b="b" l="l" r="r" t="t"/>
              <a:pathLst>
                <a:path extrusionOk="0" h="1367653" w="1699573">
                  <a:moveTo>
                    <a:pt x="35888" y="0"/>
                  </a:moveTo>
                  <a:lnTo>
                    <a:pt x="1663686" y="0"/>
                  </a:lnTo>
                  <a:cubicBezTo>
                    <a:pt x="1683506" y="0"/>
                    <a:pt x="1699573" y="16067"/>
                    <a:pt x="1699573" y="35888"/>
                  </a:cubicBezTo>
                  <a:lnTo>
                    <a:pt x="1699573" y="1331765"/>
                  </a:lnTo>
                  <a:cubicBezTo>
                    <a:pt x="1699573" y="1341283"/>
                    <a:pt x="1695792" y="1350411"/>
                    <a:pt x="1689062" y="1357142"/>
                  </a:cubicBezTo>
                  <a:cubicBezTo>
                    <a:pt x="1682332" y="1363872"/>
                    <a:pt x="1673204" y="1367653"/>
                    <a:pt x="1663686" y="1367653"/>
                  </a:cubicBezTo>
                  <a:lnTo>
                    <a:pt x="35888" y="1367653"/>
                  </a:lnTo>
                  <a:cubicBezTo>
                    <a:pt x="16067" y="1367653"/>
                    <a:pt x="0" y="1351585"/>
                    <a:pt x="0" y="1331765"/>
                  </a:cubicBezTo>
                  <a:lnTo>
                    <a:pt x="0" y="35888"/>
                  </a:lnTo>
                  <a:cubicBezTo>
                    <a:pt x="0" y="26370"/>
                    <a:pt x="3781" y="17241"/>
                    <a:pt x="10511" y="10511"/>
                  </a:cubicBezTo>
                  <a:cubicBezTo>
                    <a:pt x="17241" y="3781"/>
                    <a:pt x="26370" y="0"/>
                    <a:pt x="35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0" y="-38100"/>
              <a:ext cx="1699573" cy="1405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3458167" y="429613"/>
            <a:ext cx="11371665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Challenges in Development Planning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2139238" y="3128643"/>
            <a:ext cx="6316731" cy="4366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0"/>
              <a:buFont typeface="Noto Sans Symbols"/>
              <a:buChar char="✔"/>
            </a:pPr>
            <a:r>
              <a:rPr lang="en-US" sz="309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centralized data for rural areas</a:t>
            </a:r>
            <a:endParaRPr/>
          </a:p>
          <a:p>
            <a:pPr indent="-260984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0"/>
              <a:buFont typeface="Noto Sans Symbols"/>
              <a:buNone/>
            </a:pPr>
            <a:r>
              <a:t/>
            </a:r>
            <a:endParaRPr sz="309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0"/>
              <a:buFont typeface="Noto Sans Symbols"/>
              <a:buChar char="✔"/>
            </a:pPr>
            <a:r>
              <a:rPr lang="en-US" sz="309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identifying critical needs and resource gaps</a:t>
            </a:r>
            <a:endParaRPr/>
          </a:p>
          <a:p>
            <a:pPr indent="-260984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0"/>
              <a:buFont typeface="Noto Sans Symbols"/>
              <a:buNone/>
            </a:pPr>
            <a:r>
              <a:t/>
            </a:r>
            <a:endParaRPr sz="309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0"/>
              <a:buFont typeface="Noto Sans Symbols"/>
              <a:buChar char="✔"/>
            </a:pPr>
            <a:r>
              <a:rPr lang="en-US" sz="309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09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oor quality in the available data and lack of data in many sectors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9832031" y="3128643"/>
            <a:ext cx="6316731" cy="4366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0"/>
              <a:buFont typeface="Noto Sans Symbols"/>
              <a:buChar char="✔"/>
            </a:pPr>
            <a:r>
              <a:rPr lang="en-US" sz="309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planning due to limited insights into population, infrastructure, and economic conditions</a:t>
            </a:r>
            <a:endParaRPr/>
          </a:p>
          <a:p>
            <a:pPr indent="-260984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0"/>
              <a:buFont typeface="Noto Sans Symbols"/>
              <a:buNone/>
            </a:pPr>
            <a:r>
              <a:t/>
            </a:r>
            <a:endParaRPr sz="309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0"/>
              <a:buFont typeface="Noto Sans Symbols"/>
              <a:buChar char="✔"/>
            </a:pPr>
            <a:r>
              <a:rPr lang="en-US" sz="309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a database-driven approach to improve decision-making and investments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163" name="Google Shape;163;p5"/>
          <p:cNvSpPr txBox="1"/>
          <p:nvPr/>
        </p:nvSpPr>
        <p:spPr>
          <a:xfrm>
            <a:off x="1848878" y="661780"/>
            <a:ext cx="14822171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Database Solution for Rural Development</a:t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2086514" y="6199721"/>
            <a:ext cx="17295702" cy="10886590"/>
          </a:xfrm>
          <a:custGeom>
            <a:rect b="b" l="l" r="r" t="t"/>
            <a:pathLst>
              <a:path extrusionOk="0" h="10886590" w="17295702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>
            <a:off x="14732590" y="-830581"/>
            <a:ext cx="5051575" cy="8543891"/>
          </a:xfrm>
          <a:custGeom>
            <a:rect b="b" l="l" r="r" t="t"/>
            <a:pathLst>
              <a:path extrusionOk="0" h="8543891" w="5051575">
                <a:moveTo>
                  <a:pt x="0" y="0"/>
                </a:moveTo>
                <a:lnTo>
                  <a:pt x="5051576" y="0"/>
                </a:lnTo>
                <a:lnTo>
                  <a:pt x="5051576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5"/>
          <p:cNvGrpSpPr/>
          <p:nvPr/>
        </p:nvGrpSpPr>
        <p:grpSpPr>
          <a:xfrm>
            <a:off x="2464529" y="2591705"/>
            <a:ext cx="13974593" cy="1633459"/>
            <a:chOff x="0" y="-38100"/>
            <a:chExt cx="2815378" cy="543993"/>
          </a:xfrm>
        </p:grpSpPr>
        <p:sp>
          <p:nvSpPr>
            <p:cNvPr id="167" name="Google Shape;167;p5"/>
            <p:cNvSpPr/>
            <p:nvPr/>
          </p:nvSpPr>
          <p:spPr>
            <a:xfrm>
              <a:off x="0" y="0"/>
              <a:ext cx="2815378" cy="505893"/>
            </a:xfrm>
            <a:custGeom>
              <a:rect b="b" l="l" r="r" t="t"/>
              <a:pathLst>
                <a:path extrusionOk="0" h="505893" w="2815378">
                  <a:moveTo>
                    <a:pt x="18836" y="0"/>
                  </a:moveTo>
                  <a:lnTo>
                    <a:pt x="2796542" y="0"/>
                  </a:lnTo>
                  <a:cubicBezTo>
                    <a:pt x="2801538" y="0"/>
                    <a:pt x="2806329" y="1985"/>
                    <a:pt x="2809861" y="5517"/>
                  </a:cubicBezTo>
                  <a:cubicBezTo>
                    <a:pt x="2813394" y="9049"/>
                    <a:pt x="2815378" y="13840"/>
                    <a:pt x="2815378" y="18836"/>
                  </a:cubicBezTo>
                  <a:lnTo>
                    <a:pt x="2815378" y="487057"/>
                  </a:lnTo>
                  <a:cubicBezTo>
                    <a:pt x="2815378" y="492052"/>
                    <a:pt x="2813394" y="496843"/>
                    <a:pt x="2809861" y="500376"/>
                  </a:cubicBezTo>
                  <a:cubicBezTo>
                    <a:pt x="2806329" y="503908"/>
                    <a:pt x="2801538" y="505893"/>
                    <a:pt x="2796542" y="505893"/>
                  </a:cubicBezTo>
                  <a:lnTo>
                    <a:pt x="18836" y="505893"/>
                  </a:lnTo>
                  <a:cubicBezTo>
                    <a:pt x="13840" y="505893"/>
                    <a:pt x="9049" y="503908"/>
                    <a:pt x="5517" y="500376"/>
                  </a:cubicBezTo>
                  <a:cubicBezTo>
                    <a:pt x="1985" y="496843"/>
                    <a:pt x="0" y="492052"/>
                    <a:pt x="0" y="487057"/>
                  </a:cubicBezTo>
                  <a:lnTo>
                    <a:pt x="0" y="18836"/>
                  </a:lnTo>
                  <a:cubicBezTo>
                    <a:pt x="0" y="13840"/>
                    <a:pt x="1985" y="9049"/>
                    <a:pt x="5517" y="5517"/>
                  </a:cubicBezTo>
                  <a:cubicBezTo>
                    <a:pt x="9049" y="1985"/>
                    <a:pt x="13840" y="0"/>
                    <a:pt x="18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0" y="-38100"/>
              <a:ext cx="2815378" cy="543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2464529" y="4609209"/>
            <a:ext cx="13974593" cy="3354001"/>
            <a:chOff x="0" y="-38100"/>
            <a:chExt cx="2815378" cy="543993"/>
          </a:xfrm>
        </p:grpSpPr>
        <p:sp>
          <p:nvSpPr>
            <p:cNvPr id="170" name="Google Shape;170;p5"/>
            <p:cNvSpPr/>
            <p:nvPr/>
          </p:nvSpPr>
          <p:spPr>
            <a:xfrm>
              <a:off x="0" y="0"/>
              <a:ext cx="2815378" cy="505893"/>
            </a:xfrm>
            <a:custGeom>
              <a:rect b="b" l="l" r="r" t="t"/>
              <a:pathLst>
                <a:path extrusionOk="0" h="505893" w="2815378">
                  <a:moveTo>
                    <a:pt x="18836" y="0"/>
                  </a:moveTo>
                  <a:lnTo>
                    <a:pt x="2796542" y="0"/>
                  </a:lnTo>
                  <a:cubicBezTo>
                    <a:pt x="2801538" y="0"/>
                    <a:pt x="2806329" y="1985"/>
                    <a:pt x="2809861" y="5517"/>
                  </a:cubicBezTo>
                  <a:cubicBezTo>
                    <a:pt x="2813394" y="9049"/>
                    <a:pt x="2815378" y="13840"/>
                    <a:pt x="2815378" y="18836"/>
                  </a:cubicBezTo>
                  <a:lnTo>
                    <a:pt x="2815378" y="487057"/>
                  </a:lnTo>
                  <a:cubicBezTo>
                    <a:pt x="2815378" y="492052"/>
                    <a:pt x="2813394" y="496843"/>
                    <a:pt x="2809861" y="500376"/>
                  </a:cubicBezTo>
                  <a:cubicBezTo>
                    <a:pt x="2806329" y="503908"/>
                    <a:pt x="2801538" y="505893"/>
                    <a:pt x="2796542" y="505893"/>
                  </a:cubicBezTo>
                  <a:lnTo>
                    <a:pt x="18836" y="505893"/>
                  </a:lnTo>
                  <a:cubicBezTo>
                    <a:pt x="13840" y="505893"/>
                    <a:pt x="9049" y="503908"/>
                    <a:pt x="5517" y="500376"/>
                  </a:cubicBezTo>
                  <a:cubicBezTo>
                    <a:pt x="1985" y="496843"/>
                    <a:pt x="0" y="492052"/>
                    <a:pt x="0" y="487057"/>
                  </a:cubicBezTo>
                  <a:lnTo>
                    <a:pt x="0" y="18836"/>
                  </a:lnTo>
                  <a:cubicBezTo>
                    <a:pt x="0" y="13840"/>
                    <a:pt x="1985" y="9049"/>
                    <a:pt x="5517" y="5517"/>
                  </a:cubicBezTo>
                  <a:cubicBezTo>
                    <a:pt x="9049" y="1985"/>
                    <a:pt x="13840" y="0"/>
                    <a:pt x="18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0" y="-38100"/>
              <a:ext cx="2815378" cy="543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3104906" y="3169241"/>
            <a:ext cx="12745235" cy="481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relational database to store and manage village-level data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3083670" y="5059141"/>
            <a:ext cx="12745235" cy="26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/>
          </a:p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5"/>
              <a:buFont typeface="Noto Sans Symbols"/>
              <a:buChar char="⮚"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Comprehensive data on population, infrastructure, education, healthcare, and economy.</a:t>
            </a:r>
            <a:endParaRPr/>
          </a:p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5"/>
              <a:buFont typeface="Noto Sans Symbols"/>
              <a:buChar char="⮚"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access to development indices and priority areas.</a:t>
            </a:r>
            <a:endParaRPr/>
          </a:p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5"/>
              <a:buFont typeface="Noto Sans Symbols"/>
              <a:buChar char="⮚"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to identify high-priority regions for targeted investments.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5"/>
          <p:cNvSpPr txBox="1"/>
          <p:nvPr/>
        </p:nvSpPr>
        <p:spPr>
          <a:xfrm>
            <a:off x="1848878" y="3624699"/>
            <a:ext cx="934598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6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1848878" y="6370719"/>
            <a:ext cx="934598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6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183" name="Google Shape;183;p6"/>
          <p:cNvSpPr/>
          <p:nvPr/>
        </p:nvSpPr>
        <p:spPr>
          <a:xfrm>
            <a:off x="-302128" y="4881248"/>
            <a:ext cx="18892255" cy="8910430"/>
          </a:xfrm>
          <a:custGeom>
            <a:rect b="b" l="l" r="r" t="t"/>
            <a:pathLst>
              <a:path extrusionOk="0" h="8910430" w="18892255">
                <a:moveTo>
                  <a:pt x="0" y="0"/>
                </a:moveTo>
                <a:lnTo>
                  <a:pt x="18892256" y="0"/>
                </a:lnTo>
                <a:lnTo>
                  <a:pt x="18892256" y="8910431"/>
                </a:lnTo>
                <a:lnTo>
                  <a:pt x="0" y="8910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4" name="Google Shape;184;p6"/>
          <p:cNvGrpSpPr/>
          <p:nvPr/>
        </p:nvGrpSpPr>
        <p:grpSpPr>
          <a:xfrm>
            <a:off x="747371" y="1956124"/>
            <a:ext cx="5170032" cy="4685699"/>
            <a:chOff x="0" y="-38100"/>
            <a:chExt cx="976437" cy="951843"/>
          </a:xfrm>
        </p:grpSpPr>
        <p:sp>
          <p:nvSpPr>
            <p:cNvPr id="185" name="Google Shape;185;p6"/>
            <p:cNvSpPr/>
            <p:nvPr/>
          </p:nvSpPr>
          <p:spPr>
            <a:xfrm>
              <a:off x="0" y="0"/>
              <a:ext cx="976437" cy="913743"/>
            </a:xfrm>
            <a:custGeom>
              <a:rect b="b" l="l" r="r" t="t"/>
              <a:pathLst>
                <a:path extrusionOk="0" h="913743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859432"/>
                  </a:lnTo>
                  <a:cubicBezTo>
                    <a:pt x="976437" y="889427"/>
                    <a:pt x="952122" y="913743"/>
                    <a:pt x="922127" y="913743"/>
                  </a:cubicBezTo>
                  <a:lnTo>
                    <a:pt x="54310" y="913743"/>
                  </a:lnTo>
                  <a:cubicBezTo>
                    <a:pt x="24315" y="913743"/>
                    <a:pt x="0" y="889427"/>
                    <a:pt x="0" y="859432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0" y="-38100"/>
              <a:ext cx="976437" cy="951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6"/>
          <p:cNvGrpSpPr/>
          <p:nvPr/>
        </p:nvGrpSpPr>
        <p:grpSpPr>
          <a:xfrm>
            <a:off x="7010400" y="1332638"/>
            <a:ext cx="10830190" cy="7636268"/>
            <a:chOff x="0" y="-38100"/>
            <a:chExt cx="976437" cy="951843"/>
          </a:xfrm>
        </p:grpSpPr>
        <p:sp>
          <p:nvSpPr>
            <p:cNvPr id="188" name="Google Shape;188;p6"/>
            <p:cNvSpPr/>
            <p:nvPr/>
          </p:nvSpPr>
          <p:spPr>
            <a:xfrm>
              <a:off x="0" y="0"/>
              <a:ext cx="976437" cy="913743"/>
            </a:xfrm>
            <a:custGeom>
              <a:rect b="b" l="l" r="r" t="t"/>
              <a:pathLst>
                <a:path extrusionOk="0" h="913743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859432"/>
                  </a:lnTo>
                  <a:cubicBezTo>
                    <a:pt x="976437" y="889427"/>
                    <a:pt x="952122" y="913743"/>
                    <a:pt x="922127" y="913743"/>
                  </a:cubicBezTo>
                  <a:lnTo>
                    <a:pt x="54310" y="913743"/>
                  </a:lnTo>
                  <a:cubicBezTo>
                    <a:pt x="24315" y="913743"/>
                    <a:pt x="0" y="889427"/>
                    <a:pt x="0" y="859432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0" y="-38100"/>
              <a:ext cx="976437" cy="951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6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6"/>
          <p:cNvSpPr txBox="1"/>
          <p:nvPr/>
        </p:nvSpPr>
        <p:spPr>
          <a:xfrm>
            <a:off x="5475142" y="533146"/>
            <a:ext cx="6607426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ER Diagram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7748832" y="2949275"/>
            <a:ext cx="2790336" cy="606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61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13107006" y="2949275"/>
            <a:ext cx="2790336" cy="606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61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95" name="Google Shape;195;p6"/>
          <p:cNvSpPr txBox="1"/>
          <p:nvPr/>
        </p:nvSpPr>
        <p:spPr>
          <a:xfrm>
            <a:off x="12447713" y="3882190"/>
            <a:ext cx="4116693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26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1196967" y="2840879"/>
            <a:ext cx="4267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representation of the database structure</a:t>
            </a:r>
            <a:endParaRPr/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entities and relationships between tables</a:t>
            </a:r>
            <a:endParaRPr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7">
            <a:alphaModFix/>
          </a:blip>
          <a:srcRect b="2776" l="0" r="0" t="2767"/>
          <a:stretch/>
        </p:blipFill>
        <p:spPr>
          <a:xfrm>
            <a:off x="7315200" y="1578516"/>
            <a:ext cx="10638515" cy="710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03" name="Google Shape;203;p7"/>
          <p:cNvSpPr txBox="1"/>
          <p:nvPr/>
        </p:nvSpPr>
        <p:spPr>
          <a:xfrm>
            <a:off x="484976" y="343325"/>
            <a:ext cx="7926011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6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Schema Diagram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2086514" y="6199721"/>
            <a:ext cx="17295702" cy="10886590"/>
          </a:xfrm>
          <a:custGeom>
            <a:rect b="b" l="l" r="r" t="t"/>
            <a:pathLst>
              <a:path extrusionOk="0" h="10886590" w="17295702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7"/>
          <p:cNvSpPr/>
          <p:nvPr/>
        </p:nvSpPr>
        <p:spPr>
          <a:xfrm>
            <a:off x="12135037" y="971490"/>
            <a:ext cx="8608171" cy="6897297"/>
          </a:xfrm>
          <a:custGeom>
            <a:rect b="b" l="l" r="r" t="t"/>
            <a:pathLst>
              <a:path extrusionOk="0" h="6897297" w="8608171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6" name="Google Shape;206;p7"/>
          <p:cNvGrpSpPr/>
          <p:nvPr/>
        </p:nvGrpSpPr>
        <p:grpSpPr>
          <a:xfrm>
            <a:off x="599679" y="1944873"/>
            <a:ext cx="5629339" cy="4767304"/>
            <a:chOff x="-377215" y="-81009"/>
            <a:chExt cx="3192593" cy="547881"/>
          </a:xfrm>
        </p:grpSpPr>
        <p:sp>
          <p:nvSpPr>
            <p:cNvPr id="207" name="Google Shape;207;p7"/>
            <p:cNvSpPr/>
            <p:nvPr/>
          </p:nvSpPr>
          <p:spPr>
            <a:xfrm>
              <a:off x="-377215" y="-81009"/>
              <a:ext cx="2815378" cy="466872"/>
            </a:xfrm>
            <a:custGeom>
              <a:rect b="b" l="l" r="r" t="t"/>
              <a:pathLst>
                <a:path extrusionOk="0" h="466872" w="2815378">
                  <a:moveTo>
                    <a:pt x="18836" y="0"/>
                  </a:moveTo>
                  <a:lnTo>
                    <a:pt x="2796542" y="0"/>
                  </a:lnTo>
                  <a:cubicBezTo>
                    <a:pt x="2801538" y="0"/>
                    <a:pt x="2806329" y="1985"/>
                    <a:pt x="2809861" y="5517"/>
                  </a:cubicBezTo>
                  <a:cubicBezTo>
                    <a:pt x="2813394" y="9049"/>
                    <a:pt x="2815378" y="13840"/>
                    <a:pt x="2815378" y="18836"/>
                  </a:cubicBezTo>
                  <a:lnTo>
                    <a:pt x="2815378" y="448036"/>
                  </a:lnTo>
                  <a:cubicBezTo>
                    <a:pt x="2815378" y="453031"/>
                    <a:pt x="2813394" y="457822"/>
                    <a:pt x="2809861" y="461355"/>
                  </a:cubicBezTo>
                  <a:cubicBezTo>
                    <a:pt x="2806329" y="464887"/>
                    <a:pt x="2801538" y="466872"/>
                    <a:pt x="2796542" y="466872"/>
                  </a:cubicBezTo>
                  <a:lnTo>
                    <a:pt x="18836" y="466872"/>
                  </a:lnTo>
                  <a:cubicBezTo>
                    <a:pt x="13840" y="466872"/>
                    <a:pt x="9049" y="464887"/>
                    <a:pt x="5517" y="461355"/>
                  </a:cubicBezTo>
                  <a:cubicBezTo>
                    <a:pt x="1985" y="457822"/>
                    <a:pt x="0" y="453031"/>
                    <a:pt x="0" y="448036"/>
                  </a:cubicBezTo>
                  <a:lnTo>
                    <a:pt x="0" y="18836"/>
                  </a:lnTo>
                  <a:cubicBezTo>
                    <a:pt x="0" y="13840"/>
                    <a:pt x="1985" y="9049"/>
                    <a:pt x="5517" y="5517"/>
                  </a:cubicBezTo>
                  <a:cubicBezTo>
                    <a:pt x="9049" y="1985"/>
                    <a:pt x="13840" y="0"/>
                    <a:pt x="18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0" y="-38100"/>
              <a:ext cx="2815378" cy="504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6163573" y="329484"/>
            <a:ext cx="11922109" cy="8572821"/>
            <a:chOff x="0" y="-38100"/>
            <a:chExt cx="2815378" cy="543993"/>
          </a:xfrm>
        </p:grpSpPr>
        <p:sp>
          <p:nvSpPr>
            <p:cNvPr id="210" name="Google Shape;210;p7"/>
            <p:cNvSpPr/>
            <p:nvPr/>
          </p:nvSpPr>
          <p:spPr>
            <a:xfrm>
              <a:off x="0" y="0"/>
              <a:ext cx="2815378" cy="505893"/>
            </a:xfrm>
            <a:custGeom>
              <a:rect b="b" l="l" r="r" t="t"/>
              <a:pathLst>
                <a:path extrusionOk="0" h="505893" w="2815378">
                  <a:moveTo>
                    <a:pt x="18836" y="0"/>
                  </a:moveTo>
                  <a:lnTo>
                    <a:pt x="2796542" y="0"/>
                  </a:lnTo>
                  <a:cubicBezTo>
                    <a:pt x="2801538" y="0"/>
                    <a:pt x="2806329" y="1985"/>
                    <a:pt x="2809861" y="5517"/>
                  </a:cubicBezTo>
                  <a:cubicBezTo>
                    <a:pt x="2813394" y="9049"/>
                    <a:pt x="2815378" y="13840"/>
                    <a:pt x="2815378" y="18836"/>
                  </a:cubicBezTo>
                  <a:lnTo>
                    <a:pt x="2815378" y="487057"/>
                  </a:lnTo>
                  <a:cubicBezTo>
                    <a:pt x="2815378" y="492052"/>
                    <a:pt x="2813394" y="496843"/>
                    <a:pt x="2809861" y="500376"/>
                  </a:cubicBezTo>
                  <a:cubicBezTo>
                    <a:pt x="2806329" y="503908"/>
                    <a:pt x="2801538" y="505893"/>
                    <a:pt x="2796542" y="505893"/>
                  </a:cubicBezTo>
                  <a:lnTo>
                    <a:pt x="18836" y="505893"/>
                  </a:lnTo>
                  <a:cubicBezTo>
                    <a:pt x="13840" y="505893"/>
                    <a:pt x="9049" y="503908"/>
                    <a:pt x="5517" y="500376"/>
                  </a:cubicBezTo>
                  <a:cubicBezTo>
                    <a:pt x="1985" y="496843"/>
                    <a:pt x="0" y="492052"/>
                    <a:pt x="0" y="487057"/>
                  </a:cubicBezTo>
                  <a:lnTo>
                    <a:pt x="0" y="18836"/>
                  </a:lnTo>
                  <a:cubicBezTo>
                    <a:pt x="0" y="13840"/>
                    <a:pt x="1985" y="9049"/>
                    <a:pt x="5517" y="5517"/>
                  </a:cubicBezTo>
                  <a:cubicBezTo>
                    <a:pt x="9049" y="1985"/>
                    <a:pt x="13840" y="0"/>
                    <a:pt x="18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0" y="-38100"/>
              <a:ext cx="2815378" cy="543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7"/>
          <p:cNvSpPr txBox="1"/>
          <p:nvPr/>
        </p:nvSpPr>
        <p:spPr>
          <a:xfrm>
            <a:off x="913823" y="2364154"/>
            <a:ext cx="4087102" cy="311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5"/>
              <a:buFont typeface="Noto Sans Symbols"/>
              <a:buChar char="⮚"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Detailed schema of the database design</a:t>
            </a:r>
            <a:endParaRPr/>
          </a:p>
          <a:p>
            <a:pPr indent="-272732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5"/>
              <a:buFont typeface="Noto Sans Symbols"/>
              <a:buNone/>
            </a:pPr>
            <a:r>
              <a:t/>
            </a:r>
            <a:endParaRPr sz="2905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5"/>
              <a:buFont typeface="Noto Sans Symbols"/>
              <a:buChar char="⮚"/>
            </a:pPr>
            <a:r>
              <a:rPr lang="en-US" sz="2905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 primary keys, foreign keys, and relationships</a:t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5" name="Google Shape;21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8875" y="133725"/>
            <a:ext cx="11856702" cy="85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21" name="Google Shape;221;p8"/>
          <p:cNvSpPr txBox="1"/>
          <p:nvPr/>
        </p:nvSpPr>
        <p:spPr>
          <a:xfrm>
            <a:off x="1217335" y="374223"/>
            <a:ext cx="14771268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Key Entities and Attributes</a:t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-330457" y="7951813"/>
            <a:ext cx="19175494" cy="4670374"/>
          </a:xfrm>
          <a:custGeom>
            <a:rect b="b" l="l" r="r" t="t"/>
            <a:pathLst>
              <a:path extrusionOk="0" h="4670374" w="19175494">
                <a:moveTo>
                  <a:pt x="0" y="0"/>
                </a:moveTo>
                <a:lnTo>
                  <a:pt x="19175494" y="0"/>
                </a:lnTo>
                <a:lnTo>
                  <a:pt x="19175494" y="4670374"/>
                </a:lnTo>
                <a:lnTo>
                  <a:pt x="0" y="467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037" r="0" t="0"/>
            </a:stretch>
          </a:blipFill>
          <a:ln>
            <a:noFill/>
          </a:ln>
        </p:spPr>
      </p:sp>
      <p:sp>
        <p:nvSpPr>
          <p:cNvPr id="223" name="Google Shape;223;p8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8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5" name="Google Shape;225;p8"/>
          <p:cNvGrpSpPr/>
          <p:nvPr/>
        </p:nvGrpSpPr>
        <p:grpSpPr>
          <a:xfrm>
            <a:off x="410736" y="1975995"/>
            <a:ext cx="8642688" cy="6260186"/>
            <a:chOff x="0" y="-38100"/>
            <a:chExt cx="2002648" cy="1450584"/>
          </a:xfrm>
        </p:grpSpPr>
        <p:sp>
          <p:nvSpPr>
            <p:cNvPr id="226" name="Google Shape;226;p8"/>
            <p:cNvSpPr/>
            <p:nvPr/>
          </p:nvSpPr>
          <p:spPr>
            <a:xfrm>
              <a:off x="0" y="0"/>
              <a:ext cx="2002648" cy="1412484"/>
            </a:xfrm>
            <a:custGeom>
              <a:rect b="b" l="l" r="r" t="t"/>
              <a:pathLst>
                <a:path extrusionOk="0" h="1412484" w="2002648">
                  <a:moveTo>
                    <a:pt x="30456" y="0"/>
                  </a:moveTo>
                  <a:lnTo>
                    <a:pt x="1972191" y="0"/>
                  </a:lnTo>
                  <a:cubicBezTo>
                    <a:pt x="1980269" y="0"/>
                    <a:pt x="1988015" y="3209"/>
                    <a:pt x="1993727" y="8920"/>
                  </a:cubicBezTo>
                  <a:cubicBezTo>
                    <a:pt x="1999439" y="14632"/>
                    <a:pt x="2002648" y="22379"/>
                    <a:pt x="2002648" y="30456"/>
                  </a:cubicBezTo>
                  <a:lnTo>
                    <a:pt x="2002648" y="1382028"/>
                  </a:lnTo>
                  <a:cubicBezTo>
                    <a:pt x="2002648" y="1398848"/>
                    <a:pt x="1989012" y="1412484"/>
                    <a:pt x="1972191" y="1412484"/>
                  </a:cubicBezTo>
                  <a:lnTo>
                    <a:pt x="30456" y="1412484"/>
                  </a:lnTo>
                  <a:cubicBezTo>
                    <a:pt x="22379" y="1412484"/>
                    <a:pt x="14632" y="1409275"/>
                    <a:pt x="8920" y="1403564"/>
                  </a:cubicBezTo>
                  <a:cubicBezTo>
                    <a:pt x="3209" y="1397852"/>
                    <a:pt x="0" y="1390105"/>
                    <a:pt x="0" y="1382028"/>
                  </a:cubicBezTo>
                  <a:lnTo>
                    <a:pt x="0" y="30456"/>
                  </a:lnTo>
                  <a:cubicBezTo>
                    <a:pt x="0" y="13636"/>
                    <a:pt x="13636" y="0"/>
                    <a:pt x="30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 txBox="1"/>
            <p:nvPr/>
          </p:nvSpPr>
          <p:spPr>
            <a:xfrm>
              <a:off x="0" y="-38100"/>
              <a:ext cx="2002648" cy="145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8"/>
          <p:cNvSpPr txBox="1"/>
          <p:nvPr/>
        </p:nvSpPr>
        <p:spPr>
          <a:xfrm>
            <a:off x="870727" y="2336619"/>
            <a:ext cx="7732242" cy="6388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District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DistrictID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Name, Area, Population, DevelopmentIndex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Upazila</a:t>
            </a:r>
            <a:endParaRPr b="1"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UpazilaID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2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DistrictID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Name, Population, InfrastructureIndex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Village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2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UpazilaID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Name, Population, DevelopmentPriority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InfraType, Name, Capacity, Status, YearBuilt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oogle Shape;229;p8"/>
          <p:cNvGrpSpPr/>
          <p:nvPr/>
        </p:nvGrpSpPr>
        <p:grpSpPr>
          <a:xfrm>
            <a:off x="9443573" y="1931194"/>
            <a:ext cx="8642688" cy="6260186"/>
            <a:chOff x="0" y="-38100"/>
            <a:chExt cx="2002648" cy="1450584"/>
          </a:xfrm>
        </p:grpSpPr>
        <p:sp>
          <p:nvSpPr>
            <p:cNvPr id="230" name="Google Shape;230;p8"/>
            <p:cNvSpPr/>
            <p:nvPr/>
          </p:nvSpPr>
          <p:spPr>
            <a:xfrm>
              <a:off x="0" y="0"/>
              <a:ext cx="2002648" cy="1412484"/>
            </a:xfrm>
            <a:custGeom>
              <a:rect b="b" l="l" r="r" t="t"/>
              <a:pathLst>
                <a:path extrusionOk="0" h="1412484" w="2002648">
                  <a:moveTo>
                    <a:pt x="30456" y="0"/>
                  </a:moveTo>
                  <a:lnTo>
                    <a:pt x="1972191" y="0"/>
                  </a:lnTo>
                  <a:cubicBezTo>
                    <a:pt x="1980269" y="0"/>
                    <a:pt x="1988015" y="3209"/>
                    <a:pt x="1993727" y="8920"/>
                  </a:cubicBezTo>
                  <a:cubicBezTo>
                    <a:pt x="1999439" y="14632"/>
                    <a:pt x="2002648" y="22379"/>
                    <a:pt x="2002648" y="30456"/>
                  </a:cubicBezTo>
                  <a:lnTo>
                    <a:pt x="2002648" y="1382028"/>
                  </a:lnTo>
                  <a:cubicBezTo>
                    <a:pt x="2002648" y="1398848"/>
                    <a:pt x="1989012" y="1412484"/>
                    <a:pt x="1972191" y="1412484"/>
                  </a:cubicBezTo>
                  <a:lnTo>
                    <a:pt x="30456" y="1412484"/>
                  </a:lnTo>
                  <a:cubicBezTo>
                    <a:pt x="22379" y="1412484"/>
                    <a:pt x="14632" y="1409275"/>
                    <a:pt x="8920" y="1403564"/>
                  </a:cubicBezTo>
                  <a:cubicBezTo>
                    <a:pt x="3209" y="1397852"/>
                    <a:pt x="0" y="1390105"/>
                    <a:pt x="0" y="1382028"/>
                  </a:cubicBezTo>
                  <a:lnTo>
                    <a:pt x="0" y="30456"/>
                  </a:lnTo>
                  <a:cubicBezTo>
                    <a:pt x="0" y="13636"/>
                    <a:pt x="13636" y="0"/>
                    <a:pt x="30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 txBox="1"/>
            <p:nvPr/>
          </p:nvSpPr>
          <p:spPr>
            <a:xfrm>
              <a:off x="0" y="-38100"/>
              <a:ext cx="2002648" cy="145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8"/>
          <p:cNvSpPr txBox="1"/>
          <p:nvPr/>
        </p:nvSpPr>
        <p:spPr>
          <a:xfrm>
            <a:off x="9737899" y="2227608"/>
            <a:ext cx="7734481" cy="6167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EconomicCondition</a:t>
            </a:r>
            <a:endParaRPr b="1"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IndustryPresence, JobDistribution, WealthDistribution, UnemploymentRate, MicrofinanceAvailability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SchoolsCount, CollegesCount, LiteracyRate, EnrollmentRate, AdultEducationPrograms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HealthcareID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FacilitiesCount, DoctorsCount, ChildImmunizationRate, MaternalCare, EmergencyServices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76" l="0" r="0" t="-4776"/>
            </a:stretch>
          </a:blipFill>
          <a:ln>
            <a:noFill/>
          </a:ln>
        </p:spPr>
      </p:sp>
      <p:sp>
        <p:nvSpPr>
          <p:cNvPr id="238" name="Google Shape;238;p9"/>
          <p:cNvSpPr txBox="1"/>
          <p:nvPr/>
        </p:nvSpPr>
        <p:spPr>
          <a:xfrm>
            <a:off x="1217335" y="374223"/>
            <a:ext cx="14771268" cy="8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8" u="none" strike="noStrik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Key Entities and Attributes</a:t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-330457" y="7951813"/>
            <a:ext cx="19175494" cy="4670374"/>
          </a:xfrm>
          <a:custGeom>
            <a:rect b="b" l="l" r="r" t="t"/>
            <a:pathLst>
              <a:path extrusionOk="0" h="4670374" w="19175494">
                <a:moveTo>
                  <a:pt x="0" y="0"/>
                </a:moveTo>
                <a:lnTo>
                  <a:pt x="19175494" y="0"/>
                </a:lnTo>
                <a:lnTo>
                  <a:pt x="19175494" y="4670374"/>
                </a:lnTo>
                <a:lnTo>
                  <a:pt x="0" y="4670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037" r="0" t="0"/>
            </a:stretch>
          </a:blipFill>
          <a:ln>
            <a:noFill/>
          </a:ln>
        </p:spPr>
      </p:sp>
      <p:sp>
        <p:nvSpPr>
          <p:cNvPr id="240" name="Google Shape;240;p9"/>
          <p:cNvSpPr/>
          <p:nvPr/>
        </p:nvSpPr>
        <p:spPr>
          <a:xfrm>
            <a:off x="-1297277" y="7868787"/>
            <a:ext cx="16081668" cy="3645178"/>
          </a:xfrm>
          <a:custGeom>
            <a:rect b="b" l="l" r="r" t="t"/>
            <a:pathLst>
              <a:path extrusionOk="0"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9"/>
          <p:cNvSpPr/>
          <p:nvPr/>
        </p:nvSpPr>
        <p:spPr>
          <a:xfrm>
            <a:off x="14142221" y="8278631"/>
            <a:ext cx="4593801" cy="2383034"/>
          </a:xfrm>
          <a:custGeom>
            <a:rect b="b" l="l" r="r" t="t"/>
            <a:pathLst>
              <a:path extrusionOk="0"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2" name="Google Shape;242;p9"/>
          <p:cNvGrpSpPr/>
          <p:nvPr/>
        </p:nvGrpSpPr>
        <p:grpSpPr>
          <a:xfrm>
            <a:off x="410736" y="1975995"/>
            <a:ext cx="8642688" cy="6260186"/>
            <a:chOff x="0" y="-38100"/>
            <a:chExt cx="2002648" cy="1450584"/>
          </a:xfrm>
        </p:grpSpPr>
        <p:sp>
          <p:nvSpPr>
            <p:cNvPr id="243" name="Google Shape;243;p9"/>
            <p:cNvSpPr/>
            <p:nvPr/>
          </p:nvSpPr>
          <p:spPr>
            <a:xfrm>
              <a:off x="0" y="0"/>
              <a:ext cx="2002648" cy="1412484"/>
            </a:xfrm>
            <a:custGeom>
              <a:rect b="b" l="l" r="r" t="t"/>
              <a:pathLst>
                <a:path extrusionOk="0" h="1412484" w="2002648">
                  <a:moveTo>
                    <a:pt x="30456" y="0"/>
                  </a:moveTo>
                  <a:lnTo>
                    <a:pt x="1972191" y="0"/>
                  </a:lnTo>
                  <a:cubicBezTo>
                    <a:pt x="1980269" y="0"/>
                    <a:pt x="1988015" y="3209"/>
                    <a:pt x="1993727" y="8920"/>
                  </a:cubicBezTo>
                  <a:cubicBezTo>
                    <a:pt x="1999439" y="14632"/>
                    <a:pt x="2002648" y="22379"/>
                    <a:pt x="2002648" y="30456"/>
                  </a:cubicBezTo>
                  <a:lnTo>
                    <a:pt x="2002648" y="1382028"/>
                  </a:lnTo>
                  <a:cubicBezTo>
                    <a:pt x="2002648" y="1398848"/>
                    <a:pt x="1989012" y="1412484"/>
                    <a:pt x="1972191" y="1412484"/>
                  </a:cubicBezTo>
                  <a:lnTo>
                    <a:pt x="30456" y="1412484"/>
                  </a:lnTo>
                  <a:cubicBezTo>
                    <a:pt x="22379" y="1412484"/>
                    <a:pt x="14632" y="1409275"/>
                    <a:pt x="8920" y="1403564"/>
                  </a:cubicBezTo>
                  <a:cubicBezTo>
                    <a:pt x="3209" y="1397852"/>
                    <a:pt x="0" y="1390105"/>
                    <a:pt x="0" y="1382028"/>
                  </a:cubicBezTo>
                  <a:lnTo>
                    <a:pt x="0" y="30456"/>
                  </a:lnTo>
                  <a:cubicBezTo>
                    <a:pt x="0" y="13636"/>
                    <a:pt x="13636" y="0"/>
                    <a:pt x="30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 txBox="1"/>
            <p:nvPr/>
          </p:nvSpPr>
          <p:spPr>
            <a:xfrm>
              <a:off x="0" y="-38100"/>
              <a:ext cx="2002648" cy="145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9"/>
          <p:cNvSpPr txBox="1"/>
          <p:nvPr/>
        </p:nvSpPr>
        <p:spPr>
          <a:xfrm>
            <a:off x="870727" y="2336619"/>
            <a:ext cx="7732242" cy="45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WaterAndSanitation</a:t>
            </a:r>
            <a:endParaRPr b="1"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WaterSanitationID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2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CleanWaterAvailability, HouseholdSanitation, DrainageSystem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DigitalReadiness</a:t>
            </a:r>
            <a:endParaRPr b="1"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2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2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InternetCoverage, MobileNetworkStrength, DigitalLiteracyRate, TechTrainingCenters</a:t>
            </a:r>
            <a:endParaRPr sz="2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6" name="Google Shape;246;p9"/>
          <p:cNvGrpSpPr/>
          <p:nvPr/>
        </p:nvGrpSpPr>
        <p:grpSpPr>
          <a:xfrm>
            <a:off x="9443573" y="1931194"/>
            <a:ext cx="8642688" cy="6260186"/>
            <a:chOff x="0" y="-38100"/>
            <a:chExt cx="2002648" cy="1450584"/>
          </a:xfrm>
        </p:grpSpPr>
        <p:sp>
          <p:nvSpPr>
            <p:cNvPr id="247" name="Google Shape;247;p9"/>
            <p:cNvSpPr/>
            <p:nvPr/>
          </p:nvSpPr>
          <p:spPr>
            <a:xfrm>
              <a:off x="0" y="0"/>
              <a:ext cx="2002648" cy="1412484"/>
            </a:xfrm>
            <a:custGeom>
              <a:rect b="b" l="l" r="r" t="t"/>
              <a:pathLst>
                <a:path extrusionOk="0" h="1412484" w="2002648">
                  <a:moveTo>
                    <a:pt x="30456" y="0"/>
                  </a:moveTo>
                  <a:lnTo>
                    <a:pt x="1972191" y="0"/>
                  </a:lnTo>
                  <a:cubicBezTo>
                    <a:pt x="1980269" y="0"/>
                    <a:pt x="1988015" y="3209"/>
                    <a:pt x="1993727" y="8920"/>
                  </a:cubicBezTo>
                  <a:cubicBezTo>
                    <a:pt x="1999439" y="14632"/>
                    <a:pt x="2002648" y="22379"/>
                    <a:pt x="2002648" y="30456"/>
                  </a:cubicBezTo>
                  <a:lnTo>
                    <a:pt x="2002648" y="1382028"/>
                  </a:lnTo>
                  <a:cubicBezTo>
                    <a:pt x="2002648" y="1398848"/>
                    <a:pt x="1989012" y="1412484"/>
                    <a:pt x="1972191" y="1412484"/>
                  </a:cubicBezTo>
                  <a:lnTo>
                    <a:pt x="30456" y="1412484"/>
                  </a:lnTo>
                  <a:cubicBezTo>
                    <a:pt x="22379" y="1412484"/>
                    <a:pt x="14632" y="1409275"/>
                    <a:pt x="8920" y="1403564"/>
                  </a:cubicBezTo>
                  <a:cubicBezTo>
                    <a:pt x="3209" y="1397852"/>
                    <a:pt x="0" y="1390105"/>
                    <a:pt x="0" y="1382028"/>
                  </a:cubicBezTo>
                  <a:lnTo>
                    <a:pt x="0" y="30456"/>
                  </a:lnTo>
                  <a:cubicBezTo>
                    <a:pt x="0" y="13636"/>
                    <a:pt x="13636" y="0"/>
                    <a:pt x="30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 txBox="1"/>
            <p:nvPr/>
          </p:nvSpPr>
          <p:spPr>
            <a:xfrm>
              <a:off x="0" y="-38100"/>
              <a:ext cx="2002648" cy="1450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9"/>
          <p:cNvSpPr txBox="1"/>
          <p:nvPr/>
        </p:nvSpPr>
        <p:spPr>
          <a:xfrm>
            <a:off x="9737899" y="2227608"/>
            <a:ext cx="7734481" cy="3998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AgricultureAndClimate</a:t>
            </a:r>
            <a:endParaRPr b="1"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AgriClimateID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SoilType, IrrigationFacilities, HighYieldCrops, NaturalHazards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DevelopmentSummary</a:t>
            </a:r>
            <a:endParaRPr b="1"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Attributes: </a:t>
            </a:r>
            <a:r>
              <a:rPr lang="en-US" sz="282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2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VillageID</a:t>
            </a:r>
            <a:r>
              <a:rPr lang="en-US" sz="282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OverallDevelopmentScore, TopPriorities, MajorChallenges, RecentInitiatives</a:t>
            </a:r>
            <a:endParaRPr sz="282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Mizanur Rahman Jisan</dc:creator>
</cp:coreProperties>
</file>